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759a4eaa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759a4eaa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759a4eaaf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759a4eaaf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59a4eaa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59a4eaa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759a4eaa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759a4eaa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759a4eaaf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759a4eaaf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759a4eaa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759a4eaa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59a4eaa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59a4eaa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75d0e2d2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75d0e2d2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59a4eaa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759a4eaa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759a4ea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759a4ea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6583134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6583134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759a4eaaf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759a4eaaf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5d0e2d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5d0e2d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759a4eaa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759a4eaa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759a4eaaf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759a4eaaf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759a4ea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759a4ea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759a4eaa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759a4eaa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759a4eaaf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759a4eaa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759a4eaaf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759a4eaaf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759a4eaaf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759a4eaaf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e759a4eaa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e759a4eaa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65831347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65831347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6583134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6583134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65831347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65831347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759a4eaa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759a4eaa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759a4eaaf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759a4eaaf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759a4eaaf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759a4eaa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759a4eaa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759a4eaa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eZLqpIjwU2s" TargetMode="External"/><Relationship Id="rId4" Type="http://schemas.openxmlformats.org/officeDocument/2006/relationships/image" Target="../media/image3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portsmedicine.mayoclinic.org/service/running/" TargetMode="External"/><Relationship Id="rId4" Type="http://schemas.openxmlformats.org/officeDocument/2006/relationships/hyperlink" Target="https://www.mayoclinic.org/diseases-conditions/flatfeet/diagnosis-treatment/drc-20372609" TargetMode="External"/><Relationship Id="rId5" Type="http://schemas.openxmlformats.org/officeDocument/2006/relationships/hyperlink" Target="https://dl.acm.org/doi/10.1145/2413097.2413120" TargetMode="External"/><Relationship Id="rId6" Type="http://schemas.openxmlformats.org/officeDocument/2006/relationships/hyperlink" Target="https://validator.w3.org/about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document/d/17RcKpGCK8gkb1wyRmNkTXA7NZOqp3j9zShf3wMb5xG8/edit?usp=sharing" TargetMode="External"/><Relationship Id="rId4" Type="http://schemas.openxmlformats.org/officeDocument/2006/relationships/hyperlink" Target="https://docs.google.com/presentation/d/1J446wwsRWfFNJ151eCp1U2G-3nKs7uOY9QrBzNaMDK0/edit?usp=sharing" TargetMode="External"/><Relationship Id="rId5" Type="http://schemas.openxmlformats.org/officeDocument/2006/relationships/hyperlink" Target="https://youtu.be/eZLqpIjwU2s" TargetMode="External"/><Relationship Id="rId6" Type="http://schemas.openxmlformats.org/officeDocument/2006/relationships/hyperlink" Target="https://github.com/rafah1/Walking-Stride-Classification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4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jpg"/><Relationship Id="rId9" Type="http://schemas.openxmlformats.org/officeDocument/2006/relationships/image" Target="../media/image2.png"/><Relationship Id="rId1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8.png"/><Relationship Id="rId13" Type="http://schemas.openxmlformats.org/officeDocument/2006/relationships/image" Target="../media/image3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Relationship Id="rId8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37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</a:rPr>
              <a:t>DGMD S-14 Wearable Devices and Computer Vision</a:t>
            </a:r>
            <a:endParaRPr b="1" sz="2200">
              <a:solidFill>
                <a:srgbClr val="2D3B4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 Classification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47028"/>
            <a:ext cx="8520600" cy="14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Rafael Hernandez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25" y="965650"/>
            <a:ext cx="1030628" cy="23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Models and SensiML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Using the automatic function, for features and model selection from SensiML, we were able to predict with a good accuracy, but below 90%, 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in order to improve the accuracy and create NN models, coding in Python was necessary, using some functions of SensiMl as a library.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These were the steps we took to create our NN model: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Manually Added Features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Features added with Feature Generator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Significant Features Selected (reduced to a few)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Scaling the output data before training the model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Creating Train and Test Datasets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NN Model Architecture &amp; Training 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Quantizing the Model for TFLite</a:t>
            </a:r>
            <a:endParaRPr>
              <a:solidFill>
                <a:srgbClr val="2D3B45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○"/>
            </a:pPr>
            <a:r>
              <a:rPr lang="en">
                <a:solidFill>
                  <a:srgbClr val="2D3B45"/>
                </a:solidFill>
              </a:rPr>
              <a:t>Uploading the Model Back to SensiML Project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Manually added Features (Mean).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A windowing transformation with a window of 250 and a delta of 100 was used. Then the mean was calculated for all the existing sensor data columns.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75" y="1898972"/>
            <a:ext cx="4492100" cy="1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550" y="2285100"/>
            <a:ext cx="5237450" cy="28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675" y="1106775"/>
            <a:ext cx="7962199" cy="38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11700" y="1152475"/>
            <a:ext cx="26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Using 2 of the provided feature generators, </a:t>
            </a:r>
            <a:r>
              <a:rPr b="1" lang="en">
                <a:solidFill>
                  <a:srgbClr val="2D3B45"/>
                </a:solidFill>
              </a:rPr>
              <a:t>Rate of Change &amp; Statistica</a:t>
            </a:r>
            <a:r>
              <a:rPr lang="en">
                <a:solidFill>
                  <a:srgbClr val="2D3B45"/>
                </a:solidFill>
              </a:rPr>
              <a:t>l, we generated multiple feature variables, to a total of 246 columns.</a:t>
            </a:r>
            <a:endParaRPr>
              <a:solidFill>
                <a:srgbClr val="2D3B45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152475"/>
            <a:ext cx="266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Using 2 of the provided feature generators, </a:t>
            </a:r>
            <a:r>
              <a:rPr b="1" lang="en">
                <a:solidFill>
                  <a:srgbClr val="2D3B45"/>
                </a:solidFill>
              </a:rPr>
              <a:t>Rate of Change &amp; Statistica</a:t>
            </a:r>
            <a:r>
              <a:rPr lang="en">
                <a:solidFill>
                  <a:srgbClr val="2D3B45"/>
                </a:solidFill>
              </a:rPr>
              <a:t>l, we generated multiple feature variables, to a total of 246 columns.</a:t>
            </a:r>
            <a:endParaRPr>
              <a:solidFill>
                <a:srgbClr val="2D3B45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925" y="1017725"/>
            <a:ext cx="4788776" cy="42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 with Feature Generator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980450"/>
            <a:ext cx="7464759" cy="4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 and Scaling the output data before training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710400"/>
            <a:ext cx="35472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Feature Selection using: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Variance Threshold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Correlation Threshold 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t-Test Feature Selector</a:t>
            </a:r>
            <a:endParaRPr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>
                <a:solidFill>
                  <a:srgbClr val="2D3B45"/>
                </a:solidFill>
              </a:rPr>
              <a:t>Scaling the output data with Min Max Scale, before training the model.</a:t>
            </a:r>
            <a:endParaRPr>
              <a:solidFill>
                <a:srgbClr val="2D3B45"/>
              </a:solidFill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137" y="977425"/>
            <a:ext cx="6789663" cy="41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Features Selected (reduced to a few)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0" y="1017725"/>
            <a:ext cx="59436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250" y="2856050"/>
            <a:ext cx="6573550" cy="24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Train and Test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02" y="1777300"/>
            <a:ext cx="9725375" cy="23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NN Model Architecture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27" y="1152475"/>
            <a:ext cx="6448049" cy="387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Model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75" y="1064775"/>
            <a:ext cx="7367875" cy="40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Tile Placement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32524" y="1917325"/>
            <a:ext cx="3030349" cy="2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2730612" y="1914138"/>
            <a:ext cx="3004800" cy="225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545362" y="1915613"/>
            <a:ext cx="3034875" cy="227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4851"/>
            <a:ext cx="6479371" cy="19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550" y="3151250"/>
            <a:ext cx="6695071" cy="18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73"/>
            <a:ext cx="9144003" cy="5009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Quantizing the Model for TFLite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75" y="1152474"/>
            <a:ext cx="9410800" cy="37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Uploading the Model Back to SensiML Project</a:t>
            </a:r>
            <a:endParaRPr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5" y="1152477"/>
            <a:ext cx="7008951" cy="3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Going from IDE to Android</a:t>
            </a:r>
            <a:endParaRPr/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025" y="52475"/>
            <a:ext cx="2618650" cy="95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46075"/>
            <a:ext cx="3781601" cy="3873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6"/>
          <p:cNvCxnSpPr/>
          <p:nvPr/>
        </p:nvCxnSpPr>
        <p:spPr>
          <a:xfrm flipH="1" rot="10800000">
            <a:off x="4519664" y="2775071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descr="This is an example video of how our application works with the Sensor Tile." id="256" name="Google Shape;256;p37" title="Stride Classification   HD 1080p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100" y="705150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Mayo Clinic. “Running - Mayo Clinic Orthopedics &amp; Sports Medicine.” </a:t>
            </a:r>
            <a:r>
              <a:rPr i="1" lang="en" sz="1200">
                <a:solidFill>
                  <a:srgbClr val="2D3B45"/>
                </a:solidFill>
              </a:rPr>
              <a:t>Running - Mayo Clinic Orthopedics &amp; Sports Medicine</a:t>
            </a:r>
            <a:r>
              <a:rPr lang="en" sz="1200">
                <a:solidFill>
                  <a:srgbClr val="2D3B45"/>
                </a:solidFill>
              </a:rPr>
              <a:t>, 2021,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https://sportsmedicine.mayoclinic.org/service/running/</a:t>
            </a:r>
            <a:r>
              <a:rPr lang="en" sz="1200">
                <a:solidFill>
                  <a:srgbClr val="2D3B45"/>
                </a:solidFill>
              </a:rPr>
              <a:t>. Accessed 25 7 2021.</a:t>
            </a:r>
            <a:endParaRPr sz="12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Mayo Clinic. “Flat Feet Treatments.” </a:t>
            </a:r>
            <a:r>
              <a:rPr i="1" lang="en" sz="1200">
                <a:solidFill>
                  <a:srgbClr val="2D3B45"/>
                </a:solidFill>
              </a:rPr>
              <a:t>Flatfeet - Diagnosis and treatment</a:t>
            </a:r>
            <a:r>
              <a:rPr lang="en" sz="1200">
                <a:solidFill>
                  <a:srgbClr val="2D3B45"/>
                </a:solidFill>
              </a:rPr>
              <a:t>, 2021,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https://www.mayoclinic.org/diseases-conditions/flatfeet/diagnosis-treatment/drc-20372609</a:t>
            </a:r>
            <a:r>
              <a:rPr lang="en" sz="1200">
                <a:solidFill>
                  <a:srgbClr val="2D3B45"/>
                </a:solidFill>
              </a:rPr>
              <a:t>. Accessed 25 7 2021.</a:t>
            </a:r>
            <a:endParaRPr sz="12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9337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200">
                <a:solidFill>
                  <a:srgbClr val="2D3B45"/>
                </a:solidFill>
              </a:rPr>
              <a:t>Association for Computing Machinery. “</a:t>
            </a:r>
            <a:r>
              <a:rPr i="1" lang="en" sz="1200">
                <a:solidFill>
                  <a:srgbClr val="2D3B45"/>
                </a:solidFill>
              </a:rPr>
              <a:t>Smart insole: a wearable system for gait analysis</a:t>
            </a:r>
            <a:r>
              <a:rPr lang="en" sz="1200">
                <a:solidFill>
                  <a:srgbClr val="2D3B45"/>
                </a:solidFill>
              </a:rPr>
              <a:t>”, Conference Paper, 2012, 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https://dl.acm.org/doi/10.1145/2413097.2413120</a:t>
            </a:r>
            <a:r>
              <a:rPr lang="en" sz="1200">
                <a:solidFill>
                  <a:srgbClr val="2D3B45"/>
                </a:solidFill>
              </a:rPr>
              <a:t>. DOI: 10.1145/2413097.2413120, </a:t>
            </a:r>
            <a:r>
              <a:rPr lang="en" sz="1200">
                <a:solidFill>
                  <a:srgbClr val="2D3B45"/>
                </a:solidFill>
              </a:rPr>
              <a:t>Accessed</a:t>
            </a:r>
            <a:r>
              <a:rPr lang="en" sz="1200">
                <a:solidFill>
                  <a:srgbClr val="2D3B45"/>
                </a:solidFill>
              </a:rPr>
              <a:t> 7 25 2021.</a:t>
            </a:r>
            <a:endParaRPr sz="1200">
              <a:solidFill>
                <a:srgbClr val="2D3B45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  <a:p>
            <a:pPr indent="-28797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ct val="100000"/>
              <a:buChar char="●"/>
            </a:pPr>
            <a:r>
              <a:rPr lang="en" sz="1100">
                <a:solidFill>
                  <a:srgbClr val="2D3B45"/>
                </a:solidFill>
              </a:rPr>
              <a:t>W3C. “About W3C.” </a:t>
            </a:r>
            <a:r>
              <a:rPr i="1" lang="en" sz="1100" u="sng">
                <a:solidFill>
                  <a:schemeClr val="hlink"/>
                </a:solidFill>
                <a:hlinkClick r:id="rId6"/>
              </a:rPr>
              <a:t>https://validator.w3.org/about.html</a:t>
            </a:r>
            <a:r>
              <a:rPr i="1" lang="en" sz="1100">
                <a:solidFill>
                  <a:srgbClr val="2D3B45"/>
                </a:solidFill>
              </a:rPr>
              <a:t>,</a:t>
            </a:r>
            <a:r>
              <a:rPr lang="en" sz="1100">
                <a:solidFill>
                  <a:srgbClr val="2D3B45"/>
                </a:solidFill>
              </a:rPr>
              <a:t> 2021, </a:t>
            </a:r>
            <a:endParaRPr sz="1100">
              <a:solidFill>
                <a:srgbClr val="2D3B45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D3B45"/>
                </a:solidFill>
              </a:rPr>
              <a:t>https://validator.w3.org/about.html. Accessed 7 25 2021.</a:t>
            </a:r>
            <a:endParaRPr sz="1200"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Final Report in Google Docs: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https://docs.google.com/document/d/17RcKpGCK8gkb1wyRmNkTXA7NZOqp3j9zShf3wMb5xG8/edit?usp=sharing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Project Presentation in Google Docs: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https://docs.google.com/presentation/d/1J446wwsRWfFNJ151eCp1U2G-3nKs7uOY9QrBzNaMDK0/edit?usp=sharing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Demo Video in Youtube: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https://youtu.be/eZLqpIjwU2s</a:t>
            </a:r>
            <a:endParaRPr sz="1200">
              <a:solidFill>
                <a:schemeClr val="hlink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GitHub Project Repository: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https://github.com/rafah1/Walking-Stride-Classification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311700" y="23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Tile Placement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21456" l="0" r="0" t="23371"/>
          <a:stretch/>
        </p:blipFill>
        <p:spPr>
          <a:xfrm>
            <a:off x="5529775" y="1152475"/>
            <a:ext cx="2713724" cy="199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14581" l="0" r="0" t="0"/>
          <a:stretch/>
        </p:blipFill>
        <p:spPr>
          <a:xfrm>
            <a:off x="3596750" y="2611950"/>
            <a:ext cx="2209748" cy="2531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00" y="1114775"/>
            <a:ext cx="3357350" cy="26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Capture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873621" y="2269832"/>
            <a:ext cx="16326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Nomal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Pronation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OverPronation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Supination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Over Supination</a:t>
            </a:r>
            <a:endParaRPr sz="9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37" y="1326425"/>
            <a:ext cx="1056475" cy="174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16"/>
          <p:cNvCxnSpPr/>
          <p:nvPr/>
        </p:nvCxnSpPr>
        <p:spPr>
          <a:xfrm flipH="1" rot="10800000">
            <a:off x="1116037" y="21941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9234" l="7072" r="21273" t="12093"/>
          <a:stretch/>
        </p:blipFill>
        <p:spPr>
          <a:xfrm rot="-5400000">
            <a:off x="144817" y="1324155"/>
            <a:ext cx="923807" cy="705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14975" l="4412" r="4412" t="4683"/>
          <a:stretch/>
        </p:blipFill>
        <p:spPr>
          <a:xfrm>
            <a:off x="253800" y="2409006"/>
            <a:ext cx="705840" cy="784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 flipH="1" rot="10800000">
            <a:off x="3711476" y="21941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625896" y="2502903"/>
            <a:ext cx="16326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Gyro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Accelerometer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Magnetometer</a:t>
            </a:r>
            <a:endParaRPr sz="900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1157144" y="1374635"/>
            <a:ext cx="923100" cy="3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Strides</a:t>
            </a:r>
            <a:endParaRPr sz="170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676384" y="1362910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Stride CSV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375" y="676654"/>
            <a:ext cx="1369800" cy="1517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 flipH="1">
            <a:off x="5988250" y="2304450"/>
            <a:ext cx="8100" cy="687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8575" y="3328025"/>
            <a:ext cx="1106624" cy="159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 flipH="1" rot="10800000">
            <a:off x="6148475" y="3934550"/>
            <a:ext cx="821400" cy="15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6815084" y="1291535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5880309" y="4271410"/>
            <a:ext cx="1369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</a:t>
            </a:r>
            <a:r>
              <a:rPr lang="en"/>
              <a:t>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62725" y="3642577"/>
            <a:ext cx="1988750" cy="9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650" y="3377582"/>
            <a:ext cx="1630440" cy="164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2115" y="1999650"/>
            <a:ext cx="1256619" cy="67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1771" y="4261134"/>
            <a:ext cx="1286156" cy="69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4775" y="2763410"/>
            <a:ext cx="1256600" cy="55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53127" y="2798094"/>
            <a:ext cx="470277" cy="48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01775" y="3514200"/>
            <a:ext cx="1369800" cy="5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/>
          <p:cNvCxnSpPr/>
          <p:nvPr/>
        </p:nvCxnSpPr>
        <p:spPr>
          <a:xfrm flipH="1" rot="10800000">
            <a:off x="2122926" y="211479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037350" y="2423498"/>
            <a:ext cx="1632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Data </a:t>
            </a:r>
            <a:r>
              <a:rPr lang="en" sz="900"/>
              <a:t>Analysis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Filtering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Feature Selection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Model Selection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Training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Evaluation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199950" y="1168325"/>
            <a:ext cx="115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InferenceModeling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000" y="1711425"/>
            <a:ext cx="1373693" cy="97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/>
          <p:nvPr/>
        </p:nvCxnSpPr>
        <p:spPr>
          <a:xfrm flipH="1" rot="10800000">
            <a:off x="5151151" y="2170646"/>
            <a:ext cx="1155000" cy="6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5065575" y="2479348"/>
            <a:ext cx="1632600" cy="1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Make </a:t>
            </a:r>
            <a:r>
              <a:rPr lang="en" sz="900"/>
              <a:t>predictions</a:t>
            </a:r>
            <a:r>
              <a:rPr lang="en" sz="900"/>
              <a:t> on the Tile Instead of sending live data</a:t>
            </a:r>
            <a:endParaRPr sz="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31275" y="1224100"/>
            <a:ext cx="15012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Model Deployment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27519" l="42771" r="35505" t="31375"/>
          <a:stretch/>
        </p:blipFill>
        <p:spPr>
          <a:xfrm>
            <a:off x="7026675" y="1033000"/>
            <a:ext cx="887475" cy="13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641" y="3656350"/>
            <a:ext cx="1023459" cy="1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5070" y="3823781"/>
            <a:ext cx="1466725" cy="976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4350" y="2689150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/>
          <p:nvPr/>
        </p:nvCxnSpPr>
        <p:spPr>
          <a:xfrm>
            <a:off x="7468900" y="2529625"/>
            <a:ext cx="0" cy="913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6678" y="263742"/>
            <a:ext cx="80602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640" y="1168325"/>
            <a:ext cx="1256619" cy="67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5296" y="3429809"/>
            <a:ext cx="1286156" cy="69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8300" y="1932085"/>
            <a:ext cx="1256600" cy="55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652" y="1966769"/>
            <a:ext cx="470277" cy="48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5300" y="2682875"/>
            <a:ext cx="1369800" cy="5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275" y="962275"/>
            <a:ext cx="6637825" cy="42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Analysis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SensiML Project Summary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D3B45"/>
                </a:solidFill>
              </a:rPr>
              <a:t>So far, we have:</a:t>
            </a:r>
            <a:endParaRPr sz="1400">
              <a:solidFill>
                <a:srgbClr val="2D3B4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400"/>
              <a:buChar char="●"/>
            </a:pPr>
            <a:r>
              <a:rPr lang="en" sz="1400">
                <a:solidFill>
                  <a:srgbClr val="2D3B45"/>
                </a:solidFill>
              </a:rPr>
              <a:t>Done 57 data capture sessions (Approx. 1.63MB)</a:t>
            </a:r>
            <a:endParaRPr sz="1400">
              <a:solidFill>
                <a:srgbClr val="2D3B4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●"/>
            </a:pPr>
            <a:r>
              <a:rPr lang="en" sz="1400">
                <a:solidFill>
                  <a:srgbClr val="2D3B45"/>
                </a:solidFill>
              </a:rPr>
              <a:t>Defined 4 Queries to separate the data</a:t>
            </a:r>
            <a:endParaRPr sz="1400">
              <a:solidFill>
                <a:srgbClr val="2D3B4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●"/>
            </a:pPr>
            <a:r>
              <a:rPr lang="en" sz="1400">
                <a:solidFill>
                  <a:srgbClr val="2D3B45"/>
                </a:solidFill>
              </a:rPr>
              <a:t>Created 4 pipelines</a:t>
            </a:r>
            <a:endParaRPr sz="1400">
              <a:solidFill>
                <a:srgbClr val="2D3B45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Char char="●"/>
            </a:pPr>
            <a:r>
              <a:rPr lang="en" sz="1400">
                <a:solidFill>
                  <a:srgbClr val="2D3B45"/>
                </a:solidFill>
              </a:rPr>
              <a:t>Fitted 19 models (Between 12 Bytes and 10 KB)</a:t>
            </a:r>
            <a:endParaRPr sz="20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50" y="2504300"/>
            <a:ext cx="8039050" cy="2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The accuracy of the models range between 62% and 99%. </a:t>
            </a:r>
            <a:endParaRPr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All of the models were created using the pipelines applied to the queried data. </a:t>
            </a:r>
            <a:endParaRPr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Many of the models were created using the automatic functions for data processing, and automatic futures generation provided by the tool. The number of features generated range between 2 and 43.</a:t>
            </a:r>
            <a:endParaRPr>
              <a:solidFill>
                <a:srgbClr val="2D3B4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3B45"/>
                </a:solidFill>
              </a:rPr>
              <a:t>The obtained models are :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PME - KNN, using RBF optimizer (3 to 9 Neurons), 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Decision Tree Ensembles (Max deep of 4 5)</a:t>
            </a:r>
            <a:endParaRPr>
              <a:solidFill>
                <a:srgbClr val="2D3B4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800"/>
              <a:buChar char="●"/>
            </a:pPr>
            <a:r>
              <a:rPr lang="en">
                <a:solidFill>
                  <a:srgbClr val="2D3B45"/>
                </a:solidFill>
              </a:rPr>
              <a:t>NN (Manually created, with 3 Dense layers and 195 params)</a:t>
            </a:r>
            <a:endParaRPr>
              <a:solidFill>
                <a:srgbClr val="2D3B4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